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Noto Sans KR"/>
      <p:regular r:id="rId68"/>
      <p:bold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IBM Plex Sans KR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E98A2D-7123-4DCA-877D-D3E5D8F1CF15}">
  <a:tblStyle styleId="{41E98A2D-7123-4DCA-877D-D3E5D8F1CF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5.xml"/><Relationship Id="rId75" Type="http://schemas.openxmlformats.org/officeDocument/2006/relationships/font" Target="fonts/IBMPlexSansKR-bold.fntdata"/><Relationship Id="rId30" Type="http://schemas.openxmlformats.org/officeDocument/2006/relationships/slide" Target="slides/slide24.xml"/><Relationship Id="rId74" Type="http://schemas.openxmlformats.org/officeDocument/2006/relationships/font" Target="fonts/IBMPlexSansKR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italic.fntdata"/><Relationship Id="rId21" Type="http://schemas.openxmlformats.org/officeDocument/2006/relationships/slide" Target="slides/slide15.xml"/><Relationship Id="rId65" Type="http://schemas.openxmlformats.org/officeDocument/2006/relationships/font" Target="fonts/Raleway-bold.fntdata"/><Relationship Id="rId24" Type="http://schemas.openxmlformats.org/officeDocument/2006/relationships/slide" Target="slides/slide18.xml"/><Relationship Id="rId68" Type="http://schemas.openxmlformats.org/officeDocument/2006/relationships/font" Target="fonts/NotoSansKR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otoSansK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12529d1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12529d1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2529d1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12529d1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12529d17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12529d1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12529d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12529d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12529d1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12529d1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12529d17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12529d17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12529d17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12529d17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6149ed9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e6149ed9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12529d17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12529d1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12529d17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12529d17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12529d1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12529d1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12529d1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12529d1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12529d17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12529d17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12529d1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12529d1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12529d17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12529d17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12529d17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12529d17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2529d17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2529d17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12529d17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12529d17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12529d17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12529d17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12529d17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12529d17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12529d17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12529d17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12529d17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12529d17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12529d17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12529d17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e6149ed9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4e6149ed9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2529d1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2529d1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2529d17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2529d17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2529d17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2529d1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2529d1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12529d1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999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PyQt6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기반 계산기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0" y="2148750"/>
            <a:ext cx="811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처리, 연산자 우선순위, 상태 기반 입력 흐름을 지원하는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입력-연산 파이프라인</a:t>
            </a:r>
            <a:endParaRPr/>
          </a:p>
        </p:txBody>
      </p:sp>
      <p:graphicFrame>
        <p:nvGraphicFramePr>
          <p:cNvPr id="170" name="Google Shape;170;p24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to_postfix()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함수에서 후위 표기법으로 변환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evaluate_postfix()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함수에서 스택 계산 수행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*, /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에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보다 높은 우선순위 적용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중첩, 소수점 연산 등 복합 수식 지원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정확하게 계산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표준 계산기 수준의 수식 평가 기능 구현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71" name="Google Shape;171;p24"/>
          <p:cNvGrpSpPr/>
          <p:nvPr/>
        </p:nvGrpSpPr>
        <p:grpSpPr>
          <a:xfrm>
            <a:off x="397141" y="1070073"/>
            <a:ext cx="2368815" cy="3866919"/>
            <a:chOff x="319200" y="1227675"/>
            <a:chExt cx="2659200" cy="3518900"/>
          </a:xfrm>
        </p:grpSpPr>
        <p:sp>
          <p:nvSpPr>
            <p:cNvPr id="172" name="Google Shape;172;p24"/>
            <p:cNvSpPr/>
            <p:nvPr/>
          </p:nvSpPr>
          <p:spPr>
            <a:xfrm>
              <a:off x="319200" y="12276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숫자/연산자 입력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319200" y="20015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tokens 리스트에 저장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319200" y="27754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후위 표기법으로 변환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319200" y="35493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스택 기반 계산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19200" y="43232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 출력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476750" y="17038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1476750" y="24777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476750" y="32516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476750" y="40255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QTimer </a:t>
            </a:r>
            <a:r>
              <a:rPr lang="ko"/>
              <a:t>기반 UX 개선</a:t>
            </a: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오류 발생 시 메시지 출력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◦textBrowser.setText()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2초 후 자동 메시지 삭제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◦QTimer.singleshot()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출력 대상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불일치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중복 입력 등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UX 개선 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오류 메시지 수동 제거 불필요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자연스럽고 끊김 없는 입력 흐름 유지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 실수는 알려주되, 흐름은 방해하지 않음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및 상태 초기화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</a:t>
            </a:r>
            <a:r>
              <a:rPr lang="ko"/>
              <a:t> 기능</a:t>
            </a:r>
            <a:endParaRPr/>
          </a:p>
        </p:txBody>
      </p:sp>
      <p:graphicFrame>
        <p:nvGraphicFramePr>
          <p:cNvPr id="209" name="Google Shape;209;p29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괄호와 연산자를 자동 보완하는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발생 시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정수 결과 시 .0을 제거하여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UX 보완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p31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0~9 숫자 버튼 클릭 시 숫자를 current_input에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29" name="Google Shape;229;p3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 → model.input_digit()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4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최대 20자리까지 입력 제한 (len &lt; 20)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에러 상태 시 초기화 후 입력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완료 후 새 숫자 입력 시 자동 초기화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지속적인 입력 흐름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과도한 숫자 입력 제한 → 입력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graphicFrame>
        <p:nvGraphicFramePr>
          <p:cNvPr id="235" name="Google Shape;235;p3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‘.’ 버튼 입력 시 ‘0.’ 또는 ‘-0.’으로 자동 보완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차단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소수점을 입력하고 중복을 방지하는 기능</a:t>
            </a:r>
            <a:endParaRPr/>
          </a:p>
        </p:txBody>
      </p:sp>
      <p:graphicFrame>
        <p:nvGraphicFramePr>
          <p:cNvPr id="244" name="Google Shape;244;p34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 → 내부에서 중복 여부 확인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이미 소수점 포함된 경우 ‘.’ 입력 무시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‘.’만 입력 시 ‘0.’으로 보완 → 혼란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차단으로 계산 오류 사전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같은 소수점 입력 UX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50" name="Google Shape;250;p35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 클릭 시 현재 입력 수에 ‘-’ 부호를 토글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59" name="Google Shape;259;p36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 → model.toggle_sign()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 입력 중일 경우 → ‘-’, 다시 눌러 0으로 복원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부호 토글을 통해 음수 입력을 명확하게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계산기와 동일한 부호 전환 UX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상태 유지 기반으로 부호만 바꾸고 숫자값은 그대로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8" name="Google Shape;268;p3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-, *, / 연산자 버튼 클릭 시 현재 수식 뒤에 연산자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이전에 연산자가 있으면 새 연산자로 덮어씀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graphicFrame>
        <p:nvGraphicFramePr>
          <p:cNvPr id="274" name="Google Shape;274;p3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4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 CALCULATED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 → model.input_operator()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연속 입력 시 마지막 연산자만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중복 오류 자동 보정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부정확한 수식 입력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계산기처럼 직관적 처리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2" name="Google Shape;282;p3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또는 닫는 괄호 뒤에 여는 괄호 입력시 * 자동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/>
              <a:t>괄호를 입력하고 곱셈을 자동 처리하는 기능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괄호를 입력하고 곱셈을 자동 처리하는 기능</a:t>
            </a:r>
            <a:endParaRPr/>
          </a:p>
        </p:txBody>
      </p:sp>
      <p:graphicFrame>
        <p:nvGraphicFramePr>
          <p:cNvPr id="289" name="Google Shape;289;p4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 → model.input_lparen()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앞에 숫자/닫는 괄호 → ‘*’ 자동 삽입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시작 괄호는 ‘*’ 없이 입력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곱셈 생략을 자동으로 보완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수학적 자연스러움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8" name="Google Shape;298;p4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입력 방지, 괄호 불균형 자동 보안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graphicFrame>
        <p:nvGraphicFramePr>
          <p:cNvPr id="304" name="Google Shape;304;p4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13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handle_rparen() 및 evaluate() 내부 괄호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뒤에 숫자 없이 닫는 괄호 입력 → 자동 제거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평가 전 괄호 자동 보정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괄호로 인한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실수 자동 보완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 계산기 수준의 수식 완성 UX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431300"/>
                <a:gridCol w="2797225"/>
                <a:gridCol w="1300450"/>
              </a:tblGrid>
              <a:tr h="3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전체 수식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입력 중인 숫자 또는 계산 결과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발생 시 메시지를 2초간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textBrowser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3228125" y="30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5528975"/>
              </a:tblGrid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Note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오류, 잘못된 괄호, 중복 소수점 등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실수에 대한 안내 메시지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를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 표시합니다.  QTimer를 통해 2초 후 자동으로 사라지도록 처리하여 UX를 개선했습니다.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" name="Google Shape;107;p17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8" name="Google Shape;318;p4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 상태(CALCULATED)에서 숫자 입력 시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기존 수식을 초기화하고 새 입력 시작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 내부에서 CALCULATED 상태 감지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model.clear() 후 입력 시작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유지가 필요한 경우(예: 연산자 입력)는 초기화하지 않음.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 입력 시작 시 자동 초기화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계산기와 유사한 직관적 흐름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33" name="Google Shape;333;p4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339" name="Google Shape;339;p47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handle_c(), handle_ac()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각각 model.backspace() / model.reset()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c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는 current_input만, ac는 tokens까지 완전 초기화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잘못된 입력만 수정(C), 전체 수식 재입력 가능(AC)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계산기 기능 분리와 동일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제어 유연성 확보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350" name="Google Shape;350;p49"/>
          <p:cNvSpPr/>
          <p:nvPr/>
        </p:nvSpPr>
        <p:spPr>
          <a:xfrm>
            <a:off x="3789150" y="12982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4274925" y="1875475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3789150" y="34907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2433150" y="131157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2433150" y="34907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5" name="Google Shape;355;p49"/>
          <p:cNvSpPr txBox="1"/>
          <p:nvPr/>
        </p:nvSpPr>
        <p:spPr>
          <a:xfrm>
            <a:off x="3789150" y="236062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56" name="Google Shape;356;p4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알고리즘으로 중위 수식을 후위 표기법으로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중위 수식을 후위 표기법으로 변환하는 기능</a:t>
            </a:r>
            <a:endParaRPr/>
          </a:p>
        </p:txBody>
      </p:sp>
      <p:graphicFrame>
        <p:nvGraphicFramePr>
          <p:cNvPr id="362" name="Google Shape;362;p5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호출 시 내부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model.to_postfix() → 연산자 스택 / 출력 큐 구조 구현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우선순위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일반 수학 수식을 직관적으로 입력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수학 계산기 수준 연산 흐름 구현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우선순위 자동 반영으로 정확도 보장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graphicFrame>
        <p:nvGraphicFramePr>
          <p:cNvPr id="368" name="Google Shape;368;p51"/>
          <p:cNvGraphicFramePr/>
          <p:nvPr/>
        </p:nvGraphicFramePr>
        <p:xfrm>
          <a:off x="597225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972500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</a:tblGrid>
              <a:tr h="5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419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Google Shape;369;p5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변환된 후위 표기 수식을 스택을 이용해 계산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후위 표기 수식을 스택으로 계산하는 기능</a:t>
            </a:r>
            <a:endParaRPr/>
          </a:p>
        </p:txBody>
      </p:sp>
      <p:graphicFrame>
        <p:nvGraphicFramePr>
          <p:cNvPr id="375" name="Google Shape;375;p5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실행 후 to_postfix() 호출 성공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model.evaluate_postfix()에서 연산자마다 2개 pop, 연산 후 push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피연산자 부족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으로 나누기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스택에 1개 외 값 남을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 순서를 명확히 정리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오류 시 “Error” 표시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정확히 계산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괄호와 연산자를 자동 보완하는 기능</a:t>
            </a:r>
            <a:r>
              <a:rPr lang="ko"/>
              <a:t> </a:t>
            </a:r>
            <a:endParaRPr/>
          </a:p>
        </p:txBody>
      </p:sp>
      <p:graphicFrame>
        <p:nvGraphicFramePr>
          <p:cNvPr id="381" name="Google Shape;381;p5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불완전한 괄호 또는 연산자 상태를 자동으로 보완하여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수식의 평가 가능성을 보장함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버튼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3240000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431300"/>
                <a:gridCol w="1348875"/>
                <a:gridCol w="2749425"/>
              </a:tblGrid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버튼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연결된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함수 (Slot)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handle_digit(‘7’)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handle_lparen(),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handle_equal()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handle_ac()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괄호와 연산자를 자동 보완하는 기능</a:t>
            </a:r>
            <a:endParaRPr/>
          </a:p>
        </p:txBody>
      </p:sp>
      <p:graphicFrame>
        <p:nvGraphicFramePr>
          <p:cNvPr id="387" name="Google Shape;387;p54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전(evaluate()), 괄호 입력 시(handle_lparen/rparen())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내 괄호 개수 자동 보완, input_rparen()에서 빈 괄호 검출 제거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뒤 숫자 없이 닫는 괄호 입력 → 자동 삭제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시 괄호 개수 부족 → 자동 추가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오류로 인한 계산 실패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 수식도 자동 보완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완결성을 유지하면서 입력 부담 완화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에러 발생 시 오류 메시지를 출력하는 기능</a:t>
            </a:r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01" name="Google Shape;401;p5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 중 오류 발생 시 사용자에게 메시지를 자동 출력하고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일정 시간 후 사라짐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에러 발생 시 오류 메시지를 출력하는 기능</a:t>
            </a:r>
            <a:endParaRPr/>
          </a:p>
        </p:txBody>
      </p:sp>
      <p:graphicFrame>
        <p:nvGraphicFramePr>
          <p:cNvPr id="407" name="Google Shape;407;p57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실행 후 to_postfix() 호출 성공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model.evaluate_postfix()에서 연산자마다 2개 pop, 연산 후 push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0으로 나누기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스택에 1개 외 값 남을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 순서를 명확히 정리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오류 시 “Error” 표시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복잡한 수식도 정확히 계산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</a:t>
            </a:r>
            <a:r>
              <a:rPr lang="ko"/>
              <a:t>수식과 결과를 라인에 나누어 출력하는 기능</a:t>
            </a:r>
            <a:endParaRPr/>
          </a:p>
        </p:txBody>
      </p:sp>
      <p:pic>
        <p:nvPicPr>
          <p:cNvPr id="413" name="Google Shape;4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8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6" name="Google Shape;416;p58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각각 다른 영역(lineEdit, lineEdit_2)에 분리하여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수식과 결과를 라인에 나누어 출력하는 기능</a:t>
            </a:r>
            <a:endParaRPr/>
          </a:p>
        </p:txBody>
      </p:sp>
      <p:graphicFrame>
        <p:nvGraphicFramePr>
          <p:cNvPr id="422" name="Google Shape;422;p59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상태에서 update_display() 호출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view.update_expression_display(tokens), view.update_result_display(current)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처리 (ex. 8.0 → “8”)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결과가 없을 경우 “0” 표시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결과의 시각적 분리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흐름을 더 직관적으로 이해할 수 있음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 디스플레이와 유사한 구조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</a:t>
            </a:r>
            <a:r>
              <a:rPr lang="ko"/>
              <a:t>정수 결과 시 .0을 제거하여 출력하는 기능</a:t>
            </a:r>
            <a:endParaRPr/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0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31" name="Google Shape;431;p6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결과가 .0으로 끝나는 정수일 경우, .0을 제거하여 깔끔하게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정수 결과 시 .0을 제거하여 출력하는 기능</a:t>
            </a:r>
            <a:endParaRPr/>
          </a:p>
        </p:txBody>
      </p:sp>
      <p:graphicFrame>
        <p:nvGraphicFramePr>
          <p:cNvPr id="437" name="Google Shape;437;p61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evaluated() 후 상태가 CALCULATED인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view.update_result_display() 내부에서 float → int 캐스팅 수행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.0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외의 소수점 포함 수(예: 2.5)는 그대로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“5.0”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 아닌 ‘5’로 보여주는 직관적인 정리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결과 해석을 더 명확하게 하고, 계산기의 실제 출력 방식과 일치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</a:t>
            </a:r>
            <a:r>
              <a:rPr lang="ko"/>
              <a:t>입력 UX 보완 메시지를 출력하는 기능</a:t>
            </a:r>
            <a:endParaRPr/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32" y="95078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46" name="Google Shape;446;p6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입력 실수(소수점 중복, 연산자 누락 등)에 대해 즉시 메시지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입력 UX 보완 메시지를 출력하는 기능</a:t>
            </a:r>
            <a:endParaRPr/>
          </a:p>
        </p:txBody>
      </p:sp>
      <p:graphicFrame>
        <p:nvGraphicFramePr>
          <p:cNvPr id="452" name="Google Shape;452;p63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handle_digit(), handle_operator() 내 예외 코드 감지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“TOO_LONG”, “MULTIPLE_DOT”, “NO_OPERATION” 등 문자열 반환 후 메시지 출력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중복, 숫자 뒤 연산자 누락, 입력 길이 초과 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실수를 즉시 알려줌으로써 정정 기회를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→ 오류 → 안내 → 재입력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 자연스러운 입력 루프 형성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 및 검증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초기상태 입력 처리</a:t>
            </a:r>
            <a:endParaRPr/>
          </a:p>
        </p:txBody>
      </p:sp>
      <p:graphicFrame>
        <p:nvGraphicFramePr>
          <p:cNvPr id="463" name="Google Shape;463;p65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직후 입력 처리</a:t>
            </a:r>
            <a:endParaRPr/>
          </a:p>
        </p:txBody>
      </p:sp>
      <p:graphicFrame>
        <p:nvGraphicFramePr>
          <p:cNvPr id="469" name="Google Shape;469;p66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계산</a:t>
            </a:r>
            <a:r>
              <a:rPr lang="ko"/>
              <a:t> 직후 입력 처리</a:t>
            </a:r>
            <a:endParaRPr/>
          </a:p>
        </p:txBody>
      </p:sp>
      <p:graphicFrame>
        <p:nvGraphicFramePr>
          <p:cNvPr id="475" name="Google Shape;475;p67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481" name="Google Shape;481;p68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오류 감지</a:t>
            </a:r>
            <a:endParaRPr/>
          </a:p>
        </p:txBody>
      </p:sp>
      <p:graphicFrame>
        <p:nvGraphicFramePr>
          <p:cNvPr id="487" name="Google Shape;487;p69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방지 및 오류 정정</a:t>
            </a:r>
            <a:endParaRPr/>
          </a:p>
        </p:txBody>
      </p:sp>
      <p:graphicFrame>
        <p:nvGraphicFramePr>
          <p:cNvPr id="493" name="Google Shape;493;p70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끝 수식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499" name="Google Shape;499;p71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미닫힘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(3+(3+(3+3)))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</a:t>
            </a:r>
            <a:r>
              <a:rPr lang="ko"/>
              <a:t>구조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PyQt 앱을 Model, View, Controller로 역할 분리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각 모듈은 서로 직접 접근하지 않고 Controller를 통해 간접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3228125" y="243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32975"/>
                <a:gridCol w="3996025"/>
              </a:tblGrid>
              <a:tr h="2625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요소별 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7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 허브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View와 Model 모두를 알고 있고, 호출과 반영을 직접 처리함.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로직, 상태 처리 전담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직접 UI 업데이트는 하지 않음.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인터페이스와 signal 전달자 역할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자체 로직 없음.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3" name="Google Shape;133;p20"/>
          <p:cNvSpPr/>
          <p:nvPr/>
        </p:nvSpPr>
        <p:spPr>
          <a:xfrm>
            <a:off x="356550" y="145257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56550" y="2742400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6550" y="403222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32887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32887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>
            <a:off x="162652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10800000">
            <a:off x="162652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80650" y="2085325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16475" y="3407088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75325" y="3407100"/>
            <a:ext cx="97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결과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811850" y="2085325"/>
            <a:ext cx="1336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update_xxx()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기반 입력 처리</a:t>
            </a:r>
            <a:endParaRPr/>
          </a:p>
        </p:txBody>
      </p:sp>
      <p:graphicFrame>
        <p:nvGraphicFramePr>
          <p:cNvPr id="149" name="Google Shape;149;p21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CalcState 상태(Enum)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◦READY, INPUTTING, CALCULATED, 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상태에 따라 입력 흐름을 제어함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◦CALCULATED 상태에서 숫자 입력 시 자동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◦ERROR 상태에서 입력 시 자동 리셋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무결성 유지 및 사용자 의도 반영 설계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흐름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완료(CALCULATED)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수식 초기화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발생(ERROR)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전체 리셋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1019500"/>
            <a:ext cx="2618401" cy="392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괄호/소수점 자동 보완 처리</a:t>
            </a:r>
            <a:endParaRPr/>
          </a:p>
        </p:txBody>
      </p:sp>
      <p:graphicFrame>
        <p:nvGraphicFramePr>
          <p:cNvPr id="156" name="Google Shape;156;p22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144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뒤에 숫자 없이 닫는 괄호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자동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입력시 0. 또는 -0. 자동 보완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전 괄호 개수 자동 맞춤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evaluate()에서 여는 괄호 수에 따라 자동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목적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실수 방지 (빈 괄호 자동 제거 등)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 혼란 해소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누락으로 인한 수식 오류 사전 방지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5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암시적 곱셈 처리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3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{41E98A2D-7123-4DCA-877D-D3E5D8F1CF15}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암묵적 곱셈 자동 삽입 조건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◦숫자 뒤에 여는 괄호 입력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예: 2( → 2*(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◦닫는 괄호 뒤에 숫자 입력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예: )2 → )*2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 방식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input_lparen(), input_digit() 등에서 tokens 상태를 확인하여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*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삽입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*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생략에도 정확한 수식 인식 가능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유사한 입력 경험 제공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